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b70a7ac1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b70a7ac1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70a7ac15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70a7ac15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70a7ac15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70a7ac15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b70a7ac157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b70a7ac157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70a7ac157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b70a7ac157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G5 - Classification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 Objectifs 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Détecter les documents liés à la thématique d’Innovation (et la thématique  Gamme de Gestion)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Détecter les documents avec un nouveau contenu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Classifier les documents par thèmes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Détection de documents liés à la thématique d’innovation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Méthode en deux étapes 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Semi-supervisé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Supervisé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Sur </a:t>
            </a:r>
            <a:r>
              <a:rPr b="1" lang="fr"/>
              <a:t>7490</a:t>
            </a:r>
            <a:r>
              <a:rPr lang="fr"/>
              <a:t> articles 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+"/>
            </a:pPr>
            <a:r>
              <a:rPr lang="fr"/>
              <a:t>de </a:t>
            </a:r>
            <a:r>
              <a:rPr b="1" lang="fr"/>
              <a:t>2800</a:t>
            </a:r>
            <a:r>
              <a:rPr lang="fr"/>
              <a:t> liés à la thématique d’</a:t>
            </a:r>
            <a:r>
              <a:rPr b="1" lang="fr"/>
              <a:t>innovation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fr"/>
              <a:t>de </a:t>
            </a:r>
            <a:r>
              <a:rPr b="1" lang="fr"/>
              <a:t>4500</a:t>
            </a:r>
            <a:r>
              <a:rPr lang="fr"/>
              <a:t> liés à la thématique </a:t>
            </a:r>
            <a:r>
              <a:rPr b="1" lang="fr"/>
              <a:t>gamme de gestion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fr"/>
              <a:t>de </a:t>
            </a:r>
            <a:r>
              <a:rPr b="1" lang="fr"/>
              <a:t>1700</a:t>
            </a:r>
            <a:r>
              <a:rPr lang="fr"/>
              <a:t> liés aux </a:t>
            </a:r>
            <a:r>
              <a:rPr b="1" lang="fr"/>
              <a:t>2 thématiques</a:t>
            </a:r>
            <a:endParaRPr b="1"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063" y="1152463"/>
            <a:ext cx="3324225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Classification des documents par thèmes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Utilisation d’un algorithme de clustering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Sur </a:t>
            </a:r>
            <a:r>
              <a:rPr b="1" lang="fr"/>
              <a:t>1742</a:t>
            </a:r>
            <a:r>
              <a:rPr lang="fr"/>
              <a:t> articles :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b="1" lang="fr"/>
              <a:t>Entre 100 et 500 articles</a:t>
            </a:r>
            <a:r>
              <a:rPr lang="fr"/>
              <a:t> par thèmes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Réparties en</a:t>
            </a:r>
            <a:r>
              <a:rPr b="1" lang="fr"/>
              <a:t> 9 thèmes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7500" y="1017725"/>
            <a:ext cx="4426500" cy="2951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Détection de documents avec un nouveau contenu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Objectif détecter les documents sémantiquement anormaux 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Algorithme de détection d’anomalies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Sur </a:t>
            </a:r>
            <a:r>
              <a:rPr b="1" lang="fr"/>
              <a:t>1742</a:t>
            </a:r>
            <a:r>
              <a:rPr lang="fr"/>
              <a:t> articles 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b="1" lang="fr"/>
              <a:t>16</a:t>
            </a:r>
            <a:r>
              <a:rPr lang="fr"/>
              <a:t> classés comme </a:t>
            </a:r>
            <a:r>
              <a:rPr b="1" lang="fr"/>
              <a:t>nouveaux</a:t>
            </a:r>
            <a:endParaRPr b="1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32325"/>
            <a:ext cx="4572000" cy="30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>
            <a:off x="3288500" y="251800"/>
            <a:ext cx="2186100" cy="46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3651400" y="282100"/>
            <a:ext cx="159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G5 Classification</a:t>
            </a:r>
            <a:endParaRPr/>
          </a:p>
        </p:txBody>
      </p:sp>
      <p:sp>
        <p:nvSpPr>
          <p:cNvPr id="87" name="Google Shape;87;p17"/>
          <p:cNvSpPr/>
          <p:nvPr/>
        </p:nvSpPr>
        <p:spPr>
          <a:xfrm>
            <a:off x="873600" y="1125150"/>
            <a:ext cx="1294800" cy="46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976625" y="1155450"/>
            <a:ext cx="104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Innovation</a:t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>
            <a:off x="3663525" y="1185750"/>
            <a:ext cx="1360800" cy="40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/>
        </p:nvSpPr>
        <p:spPr>
          <a:xfrm>
            <a:off x="3895125" y="1185750"/>
            <a:ext cx="89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Nouveau</a:t>
            </a: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6611550" y="1168163"/>
            <a:ext cx="1360800" cy="31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/>
        </p:nvSpPr>
        <p:spPr>
          <a:xfrm>
            <a:off x="6769650" y="1123463"/>
            <a:ext cx="104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Clustering</a:t>
            </a:r>
            <a:endParaRPr/>
          </a:p>
        </p:txBody>
      </p:sp>
      <p:cxnSp>
        <p:nvCxnSpPr>
          <p:cNvPr id="93" name="Google Shape;93;p17"/>
          <p:cNvCxnSpPr/>
          <p:nvPr/>
        </p:nvCxnSpPr>
        <p:spPr>
          <a:xfrm flipH="1">
            <a:off x="535650" y="1585950"/>
            <a:ext cx="396600" cy="97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17"/>
          <p:cNvSpPr txBox="1"/>
          <p:nvPr/>
        </p:nvSpPr>
        <p:spPr>
          <a:xfrm>
            <a:off x="107100" y="2507525"/>
            <a:ext cx="766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Semi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supervisé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(L.D, VR)</a:t>
            </a:r>
            <a:endParaRPr sz="1000"/>
          </a:p>
        </p:txBody>
      </p:sp>
      <p:cxnSp>
        <p:nvCxnSpPr>
          <p:cNvPr id="95" name="Google Shape;95;p17"/>
          <p:cNvCxnSpPr>
            <a:stCxn id="85" idx="1"/>
            <a:endCxn id="88" idx="0"/>
          </p:cNvCxnSpPr>
          <p:nvPr/>
        </p:nvCxnSpPr>
        <p:spPr>
          <a:xfrm flipH="1">
            <a:off x="1499000" y="482200"/>
            <a:ext cx="1789500" cy="67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7"/>
          <p:cNvCxnSpPr/>
          <p:nvPr/>
        </p:nvCxnSpPr>
        <p:spPr>
          <a:xfrm>
            <a:off x="4313388" y="746075"/>
            <a:ext cx="6000" cy="40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" name="Google Shape;97;p17"/>
          <p:cNvCxnSpPr/>
          <p:nvPr/>
        </p:nvCxnSpPr>
        <p:spPr>
          <a:xfrm>
            <a:off x="5632200" y="577125"/>
            <a:ext cx="1117200" cy="45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7"/>
          <p:cNvCxnSpPr/>
          <p:nvPr/>
        </p:nvCxnSpPr>
        <p:spPr>
          <a:xfrm flipH="1">
            <a:off x="1173275" y="1602925"/>
            <a:ext cx="45600" cy="60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" name="Google Shape;99;p17"/>
          <p:cNvSpPr txBox="1"/>
          <p:nvPr/>
        </p:nvSpPr>
        <p:spPr>
          <a:xfrm>
            <a:off x="749200" y="2179650"/>
            <a:ext cx="816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Supervisé, Non supervisé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(F.B, VR)</a:t>
            </a:r>
            <a:endParaRPr sz="1000"/>
          </a:p>
        </p:txBody>
      </p:sp>
      <p:cxnSp>
        <p:nvCxnSpPr>
          <p:cNvPr id="100" name="Google Shape;100;p17"/>
          <p:cNvCxnSpPr/>
          <p:nvPr/>
        </p:nvCxnSpPr>
        <p:spPr>
          <a:xfrm flipH="1">
            <a:off x="1563475" y="1594375"/>
            <a:ext cx="63600" cy="168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" name="Google Shape;101;p17"/>
          <p:cNvSpPr txBox="1"/>
          <p:nvPr/>
        </p:nvSpPr>
        <p:spPr>
          <a:xfrm>
            <a:off x="976625" y="3259400"/>
            <a:ext cx="1242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Préparation de </a:t>
            </a:r>
            <a:r>
              <a:rPr lang="fr" sz="1000"/>
              <a:t>données (A.S, N.A)</a:t>
            </a:r>
            <a:endParaRPr sz="1000"/>
          </a:p>
        </p:txBody>
      </p:sp>
      <p:cxnSp>
        <p:nvCxnSpPr>
          <p:cNvPr id="102" name="Google Shape;102;p17"/>
          <p:cNvCxnSpPr/>
          <p:nvPr/>
        </p:nvCxnSpPr>
        <p:spPr>
          <a:xfrm flipH="1">
            <a:off x="3544950" y="1596625"/>
            <a:ext cx="323400" cy="106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7"/>
          <p:cNvCxnSpPr/>
          <p:nvPr/>
        </p:nvCxnSpPr>
        <p:spPr>
          <a:xfrm flipH="1">
            <a:off x="4280275" y="1602925"/>
            <a:ext cx="44100" cy="151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7"/>
          <p:cNvCxnSpPr/>
          <p:nvPr/>
        </p:nvCxnSpPr>
        <p:spPr>
          <a:xfrm>
            <a:off x="4736300" y="1596625"/>
            <a:ext cx="289200" cy="11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17"/>
          <p:cNvSpPr txBox="1"/>
          <p:nvPr/>
        </p:nvSpPr>
        <p:spPr>
          <a:xfrm>
            <a:off x="2917750" y="2571750"/>
            <a:ext cx="115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Préparation de données (ACP/ TSNE) (A.A, T.V)</a:t>
            </a:r>
            <a:endParaRPr sz="1000"/>
          </a:p>
        </p:txBody>
      </p:sp>
      <p:sp>
        <p:nvSpPr>
          <p:cNvPr id="106" name="Google Shape;106;p17"/>
          <p:cNvSpPr txBox="1"/>
          <p:nvPr/>
        </p:nvSpPr>
        <p:spPr>
          <a:xfrm>
            <a:off x="3672775" y="3086188"/>
            <a:ext cx="1259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Utilisation d’algorithmes non supervisés (V.R, T.V, M.V)</a:t>
            </a:r>
            <a:endParaRPr sz="1000"/>
          </a:p>
        </p:txBody>
      </p:sp>
      <p:sp>
        <p:nvSpPr>
          <p:cNvPr id="107" name="Google Shape;107;p17"/>
          <p:cNvSpPr txBox="1"/>
          <p:nvPr/>
        </p:nvSpPr>
        <p:spPr>
          <a:xfrm>
            <a:off x="4792725" y="2733775"/>
            <a:ext cx="897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Analyse des résultats (A.A)</a:t>
            </a:r>
            <a:endParaRPr sz="1000"/>
          </a:p>
        </p:txBody>
      </p:sp>
      <p:cxnSp>
        <p:nvCxnSpPr>
          <p:cNvPr id="108" name="Google Shape;108;p17"/>
          <p:cNvCxnSpPr/>
          <p:nvPr/>
        </p:nvCxnSpPr>
        <p:spPr>
          <a:xfrm flipH="1">
            <a:off x="6373750" y="1478963"/>
            <a:ext cx="246000" cy="105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" name="Google Shape;109;p17"/>
          <p:cNvSpPr txBox="1"/>
          <p:nvPr/>
        </p:nvSpPr>
        <p:spPr>
          <a:xfrm>
            <a:off x="6150900" y="3361438"/>
            <a:ext cx="10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Semi et non supervisé</a:t>
            </a:r>
            <a:endParaRPr sz="1000"/>
          </a:p>
        </p:txBody>
      </p:sp>
      <p:cxnSp>
        <p:nvCxnSpPr>
          <p:cNvPr id="110" name="Google Shape;110;p17"/>
          <p:cNvCxnSpPr>
            <a:endCxn id="109" idx="0"/>
          </p:cNvCxnSpPr>
          <p:nvPr/>
        </p:nvCxnSpPr>
        <p:spPr>
          <a:xfrm flipH="1">
            <a:off x="6673200" y="1500538"/>
            <a:ext cx="323100" cy="186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7"/>
          <p:cNvCxnSpPr/>
          <p:nvPr/>
        </p:nvCxnSpPr>
        <p:spPr>
          <a:xfrm>
            <a:off x="7964150" y="1501925"/>
            <a:ext cx="443400" cy="100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17"/>
          <p:cNvSpPr txBox="1"/>
          <p:nvPr/>
        </p:nvSpPr>
        <p:spPr>
          <a:xfrm>
            <a:off x="5893450" y="2443163"/>
            <a:ext cx="81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Pré- processing</a:t>
            </a:r>
            <a:endParaRPr sz="1000"/>
          </a:p>
        </p:txBody>
      </p:sp>
      <p:sp>
        <p:nvSpPr>
          <p:cNvPr id="113" name="Google Shape;113;p17"/>
          <p:cNvSpPr txBox="1"/>
          <p:nvPr/>
        </p:nvSpPr>
        <p:spPr>
          <a:xfrm>
            <a:off x="3917450" y="4075650"/>
            <a:ext cx="10806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2 M2 (JJ, AA)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000">
                <a:solidFill>
                  <a:schemeClr val="dk1"/>
                </a:solidFill>
              </a:rPr>
              <a:t>2 M1 (VR,TV)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fr" sz="1000">
                <a:solidFill>
                  <a:schemeClr val="dk1"/>
                </a:solidFill>
              </a:rPr>
              <a:t>1 L3 (MV)</a:t>
            </a:r>
            <a:endParaRPr sz="1700"/>
          </a:p>
        </p:txBody>
      </p:sp>
      <p:sp>
        <p:nvSpPr>
          <p:cNvPr id="114" name="Google Shape;114;p17"/>
          <p:cNvSpPr txBox="1"/>
          <p:nvPr/>
        </p:nvSpPr>
        <p:spPr>
          <a:xfrm>
            <a:off x="7979175" y="2520113"/>
            <a:ext cx="10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Automatisation du process</a:t>
            </a:r>
            <a:endParaRPr sz="1000"/>
          </a:p>
        </p:txBody>
      </p:sp>
      <p:sp>
        <p:nvSpPr>
          <p:cNvPr id="115" name="Google Shape;115;p17"/>
          <p:cNvSpPr txBox="1"/>
          <p:nvPr/>
        </p:nvSpPr>
        <p:spPr>
          <a:xfrm>
            <a:off x="932250" y="4075650"/>
            <a:ext cx="12108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</a:rPr>
              <a:t>2 M2 (LD, FB)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000">
                <a:solidFill>
                  <a:schemeClr val="dk1"/>
                </a:solidFill>
              </a:rPr>
              <a:t>2 M1 (NA, AG)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fr" sz="1000">
                <a:solidFill>
                  <a:schemeClr val="dk1"/>
                </a:solidFill>
              </a:rPr>
              <a:t>1 L3 (AS)</a:t>
            </a:r>
            <a:endParaRPr sz="1700"/>
          </a:p>
        </p:txBody>
      </p:sp>
      <p:sp>
        <p:nvSpPr>
          <p:cNvPr id="116" name="Google Shape;116;p17"/>
          <p:cNvSpPr txBox="1"/>
          <p:nvPr/>
        </p:nvSpPr>
        <p:spPr>
          <a:xfrm>
            <a:off x="7120500" y="4075650"/>
            <a:ext cx="12429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fr" sz="1000">
                <a:solidFill>
                  <a:schemeClr val="dk1"/>
                </a:solidFill>
              </a:rPr>
              <a:t>3 L3 (JC, GR, PM)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fr" sz="1000">
                <a:solidFill>
                  <a:schemeClr val="dk1"/>
                </a:solidFill>
              </a:rPr>
              <a:t>1 M1 (NK)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fr" sz="1000">
                <a:solidFill>
                  <a:schemeClr val="dk1"/>
                </a:solidFill>
              </a:rPr>
              <a:t>1 M2 (DI)</a:t>
            </a:r>
            <a:endParaRPr sz="1700"/>
          </a:p>
        </p:txBody>
      </p:sp>
      <p:cxnSp>
        <p:nvCxnSpPr>
          <p:cNvPr id="117" name="Google Shape;117;p17"/>
          <p:cNvCxnSpPr/>
          <p:nvPr/>
        </p:nvCxnSpPr>
        <p:spPr>
          <a:xfrm>
            <a:off x="1971675" y="1585925"/>
            <a:ext cx="171300" cy="92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" name="Google Shape;118;p17"/>
          <p:cNvSpPr txBox="1"/>
          <p:nvPr/>
        </p:nvSpPr>
        <p:spPr>
          <a:xfrm>
            <a:off x="1721800" y="2443175"/>
            <a:ext cx="115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V</a:t>
            </a:r>
            <a:r>
              <a:rPr lang="fr" sz="1000"/>
              <a:t>isualisation des résultats (M.V)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cxnSp>
        <p:nvCxnSpPr>
          <p:cNvPr id="119" name="Google Shape;119;p17"/>
          <p:cNvCxnSpPr>
            <a:endCxn id="120" idx="0"/>
          </p:cNvCxnSpPr>
          <p:nvPr/>
        </p:nvCxnSpPr>
        <p:spPr>
          <a:xfrm>
            <a:off x="7468825" y="1502063"/>
            <a:ext cx="43800" cy="12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" name="Google Shape;120;p17"/>
          <p:cNvSpPr txBox="1"/>
          <p:nvPr/>
        </p:nvSpPr>
        <p:spPr>
          <a:xfrm>
            <a:off x="6990325" y="2798063"/>
            <a:ext cx="104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Comparaison d’algorithmes</a:t>
            </a:r>
            <a:endParaRPr sz="1000"/>
          </a:p>
        </p:txBody>
      </p:sp>
      <p:sp>
        <p:nvSpPr>
          <p:cNvPr id="121" name="Google Shape;121;p17"/>
          <p:cNvSpPr txBox="1"/>
          <p:nvPr/>
        </p:nvSpPr>
        <p:spPr>
          <a:xfrm>
            <a:off x="7308050" y="3429150"/>
            <a:ext cx="1971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Pour le clustering tout le groupe a participé à toutes les tâches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